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jpeg" ContentType="image/jpeg"/>
  <Override PartName="/ppt/media/image22.png" ContentType="image/png"/>
  <Override PartName="/ppt/media/image20.png" ContentType="image/png"/>
  <Override PartName="/ppt/media/image21.png" ContentType="image/png"/>
  <Override PartName="/ppt/media/image2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D306AFD-BC34-4C85-88AA-334F179E5DAF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18.05.22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F5C5F49-63A6-4B22-AB68-971090B1CCEF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Textmasterformat bearbeiten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Zweite Ebene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2400" spc="-1" strike="noStrike">
                <a:solidFill>
                  <a:srgbClr val="000000"/>
                </a:solidFill>
                <a:latin typeface="Calibri"/>
              </a:rPr>
              <a:t>Dritte Ebene</a:t>
            </a:r>
            <a:endParaRPr b="0" lang="de-DE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Vierte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8EA704C-CF9F-4FE4-860D-6E1DED2E2ECF}" type="datetime">
              <a:rPr b="0" lang="de-DE" sz="1200" spc="-1" strike="noStrike">
                <a:solidFill>
                  <a:srgbClr val="8b8b8b"/>
                </a:solidFill>
                <a:latin typeface="Calibri"/>
              </a:rPr>
              <a:t>18.05.22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00C2FC9-D795-4BF8-8214-72758A53F76B}" type="slidenum">
              <a:rPr b="0" lang="de-DE" sz="1200" spc="-1" strike="noStrike">
                <a:solidFill>
                  <a:srgbClr val="8b8b8b"/>
                </a:solidFill>
                <a:latin typeface="Calibri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Pubquiz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395640" y="83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1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4. Bringt den durchschnittlichen Pro-Kopf-Wasserverbrauch der folgenden Ländern in die richtige Reihenfolge: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5522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CustomShape 3"/>
          <p:cNvSpPr/>
          <p:nvPr/>
        </p:nvSpPr>
        <p:spPr>
          <a:xfrm>
            <a:off x="766440" y="3564360"/>
            <a:ext cx="27093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latin typeface="Calibri"/>
              </a:rPr>
              <a:t>a) Deutschland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50" name="CustomShape 4"/>
          <p:cNvSpPr/>
          <p:nvPr/>
        </p:nvSpPr>
        <p:spPr>
          <a:xfrm>
            <a:off x="5781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CustomShape 5"/>
          <p:cNvSpPr/>
          <p:nvPr/>
        </p:nvSpPr>
        <p:spPr>
          <a:xfrm>
            <a:off x="5148000" y="50184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6"/>
          <p:cNvSpPr/>
          <p:nvPr/>
        </p:nvSpPr>
        <p:spPr>
          <a:xfrm>
            <a:off x="51094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CustomShape 7"/>
          <p:cNvSpPr/>
          <p:nvPr/>
        </p:nvSpPr>
        <p:spPr>
          <a:xfrm>
            <a:off x="6002280" y="3556080"/>
            <a:ext cx="15145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latin typeface="Calibri"/>
              </a:rPr>
              <a:t>b) Katar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54" name="CustomShape 8"/>
          <p:cNvSpPr/>
          <p:nvPr/>
        </p:nvSpPr>
        <p:spPr>
          <a:xfrm>
            <a:off x="1268640" y="5220360"/>
            <a:ext cx="20815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latin typeface="Calibri"/>
              </a:rPr>
              <a:t>c) Sri Lanka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55" name="CustomShape 9"/>
          <p:cNvSpPr/>
          <p:nvPr/>
        </p:nvSpPr>
        <p:spPr>
          <a:xfrm>
            <a:off x="5776560" y="5220360"/>
            <a:ext cx="16869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latin typeface="Calibri"/>
              </a:rPr>
              <a:t>d) Italien</a:t>
            </a:r>
            <a:endParaRPr b="0" lang="de-DE" sz="3200" spc="-1" strike="noStrike">
              <a:latin typeface="Arial"/>
            </a:endParaRPr>
          </a:p>
        </p:txBody>
      </p:sp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7599600" y="2288520"/>
            <a:ext cx="1575360" cy="105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395640" y="83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1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4. Bringt den durchschnittlichen Pro-Kopf-Wasserverbrauch der folgenden Ländern in die richtige Reihenfolge: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552600" y="3498120"/>
            <a:ext cx="3024000" cy="809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3"/>
          <p:cNvSpPr/>
          <p:nvPr/>
        </p:nvSpPr>
        <p:spPr>
          <a:xfrm>
            <a:off x="1348920" y="4509000"/>
            <a:ext cx="1601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Deutschland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598680" y="5229360"/>
            <a:ext cx="3024000" cy="79668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CustomShape 5"/>
          <p:cNvSpPr/>
          <p:nvPr/>
        </p:nvSpPr>
        <p:spPr>
          <a:xfrm>
            <a:off x="565560" y="4389120"/>
            <a:ext cx="3024000" cy="719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CustomShape 6"/>
          <p:cNvSpPr/>
          <p:nvPr/>
        </p:nvSpPr>
        <p:spPr>
          <a:xfrm>
            <a:off x="565560" y="2522880"/>
            <a:ext cx="3049920" cy="78336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7"/>
          <p:cNvSpPr/>
          <p:nvPr/>
        </p:nvSpPr>
        <p:spPr>
          <a:xfrm>
            <a:off x="1612080" y="2676600"/>
            <a:ext cx="930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Katar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4" name="CustomShape 8"/>
          <p:cNvSpPr/>
          <p:nvPr/>
        </p:nvSpPr>
        <p:spPr>
          <a:xfrm>
            <a:off x="1525320" y="5443200"/>
            <a:ext cx="1247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Sri Lanka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5" name="CustomShape 9"/>
          <p:cNvSpPr/>
          <p:nvPr/>
        </p:nvSpPr>
        <p:spPr>
          <a:xfrm>
            <a:off x="1635120" y="3714840"/>
            <a:ext cx="1028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Italien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6" name="CustomShape 10"/>
          <p:cNvSpPr/>
          <p:nvPr/>
        </p:nvSpPr>
        <p:spPr>
          <a:xfrm>
            <a:off x="4644000" y="2523960"/>
            <a:ext cx="2304000" cy="78336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11"/>
          <p:cNvSpPr/>
          <p:nvPr/>
        </p:nvSpPr>
        <p:spPr>
          <a:xfrm>
            <a:off x="5460840" y="2731320"/>
            <a:ext cx="935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500l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68" name="CustomShape 12"/>
          <p:cNvSpPr/>
          <p:nvPr/>
        </p:nvSpPr>
        <p:spPr>
          <a:xfrm>
            <a:off x="4659840" y="3478320"/>
            <a:ext cx="2304000" cy="78336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9" name="CustomShape 13"/>
          <p:cNvSpPr/>
          <p:nvPr/>
        </p:nvSpPr>
        <p:spPr>
          <a:xfrm>
            <a:off x="4627080" y="4302000"/>
            <a:ext cx="2304000" cy="78336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14"/>
          <p:cNvSpPr/>
          <p:nvPr/>
        </p:nvSpPr>
        <p:spPr>
          <a:xfrm>
            <a:off x="4627080" y="5260320"/>
            <a:ext cx="2304000" cy="78336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15"/>
          <p:cNvSpPr/>
          <p:nvPr/>
        </p:nvSpPr>
        <p:spPr>
          <a:xfrm>
            <a:off x="5415840" y="3714840"/>
            <a:ext cx="86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213l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2" name="CustomShape 16"/>
          <p:cNvSpPr/>
          <p:nvPr/>
        </p:nvSpPr>
        <p:spPr>
          <a:xfrm>
            <a:off x="5445360" y="4509000"/>
            <a:ext cx="86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120l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3" name="CustomShape 17"/>
          <p:cNvSpPr/>
          <p:nvPr/>
        </p:nvSpPr>
        <p:spPr>
          <a:xfrm>
            <a:off x="5460840" y="5479200"/>
            <a:ext cx="86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77l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395640" y="83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1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5. Wie lange müsste man auf Fleisch verzichten, um einen Flug von Frankfurt nach Madrid auszugleichen?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6" name="CustomShape 3"/>
          <p:cNvSpPr/>
          <p:nvPr/>
        </p:nvSpPr>
        <p:spPr>
          <a:xfrm>
            <a:off x="916200" y="3573000"/>
            <a:ext cx="24883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</a:rPr>
              <a:t>a) 2 – 8 Monate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5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6"/>
          <p:cNvSpPr/>
          <p:nvPr/>
        </p:nvSpPr>
        <p:spPr>
          <a:xfrm>
            <a:off x="5466960" y="3573000"/>
            <a:ext cx="24534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</a:rPr>
              <a:t>b) 9-16 Monate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180" name="CustomShape 7"/>
          <p:cNvSpPr/>
          <p:nvPr/>
        </p:nvSpPr>
        <p:spPr>
          <a:xfrm>
            <a:off x="699120" y="5220360"/>
            <a:ext cx="26668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latin typeface="Calibri"/>
              </a:rPr>
              <a:t>c) 1 – 2,5 Jahre</a:t>
            </a:r>
            <a:endParaRPr b="0" lang="de-DE" sz="3200" spc="-1" strike="noStrike">
              <a:latin typeface="Arial"/>
            </a:endParaRPr>
          </a:p>
        </p:txBody>
      </p:sp>
      <p:pic>
        <p:nvPicPr>
          <p:cNvPr id="181" name="Picture 2" descr=""/>
          <p:cNvPicPr/>
          <p:nvPr/>
        </p:nvPicPr>
        <p:blipFill>
          <a:blip r:embed="rId1"/>
          <a:stretch/>
        </p:blipFill>
        <p:spPr>
          <a:xfrm>
            <a:off x="5652000" y="4509000"/>
            <a:ext cx="2787840" cy="1856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395640" y="83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1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5. Wie lange müsste man auf Fleisch verzichten, um einen Flug von Frankfurt nach Madrid auszugleichen?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CustomShape 3"/>
          <p:cNvSpPr/>
          <p:nvPr/>
        </p:nvSpPr>
        <p:spPr>
          <a:xfrm>
            <a:off x="1362600" y="3650400"/>
            <a:ext cx="16671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2 – 8 Monate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85" name="CustomShape 4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5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6"/>
          <p:cNvSpPr/>
          <p:nvPr/>
        </p:nvSpPr>
        <p:spPr>
          <a:xfrm>
            <a:off x="5913000" y="3650400"/>
            <a:ext cx="1644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9-16 Monate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88" name="CustomShape 7"/>
          <p:cNvSpPr/>
          <p:nvPr/>
        </p:nvSpPr>
        <p:spPr>
          <a:xfrm>
            <a:off x="1054800" y="5337720"/>
            <a:ext cx="20448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ff0000"/>
                </a:solidFill>
                <a:latin typeface="Calibri"/>
              </a:rPr>
              <a:t>c) 1 – 2,5 Jahre</a:t>
            </a:r>
            <a:endParaRPr b="0" lang="de-D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395640" y="2709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Ende Runde 1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67640" y="2925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Runde 2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67640" y="1124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1. Das klimaschädliche Treibhausgas CO2 wird nicht nur von der Atmosphäre aufgenommen, sondern auch von den Ozeanen?  Welche drastischen Auswirkungen hat dies auf das Meer?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3"/>
          <p:cNvSpPr/>
          <p:nvPr/>
        </p:nvSpPr>
        <p:spPr>
          <a:xfrm>
            <a:off x="935280" y="3650400"/>
            <a:ext cx="22842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Das Meer versauert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5"/>
          <p:cNvSpPr/>
          <p:nvPr/>
        </p:nvSpPr>
        <p:spPr>
          <a:xfrm>
            <a:off x="5135400" y="50184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6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7"/>
          <p:cNvSpPr/>
          <p:nvPr/>
        </p:nvSpPr>
        <p:spPr>
          <a:xfrm>
            <a:off x="5681160" y="3519720"/>
            <a:ext cx="19321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Das Meer fängt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an zu sprudeln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8" name="CustomShape 8"/>
          <p:cNvSpPr/>
          <p:nvPr/>
        </p:nvSpPr>
        <p:spPr>
          <a:xfrm>
            <a:off x="1053000" y="5337720"/>
            <a:ext cx="2305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Das Meer versandet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9" name="CustomShape 9"/>
          <p:cNvSpPr/>
          <p:nvPr/>
        </p:nvSpPr>
        <p:spPr>
          <a:xfrm>
            <a:off x="5653440" y="5337720"/>
            <a:ext cx="21225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Das Meer versalzt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67640" y="1124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Das klimaschädliche Treibhausgas CO2 wird nicht nur von der Atmosphäre aufgenommen, sondern auch von den Ozeanen?  Welche drastischen Auswirkungen hat dies auf das Meer?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3"/>
          <p:cNvSpPr/>
          <p:nvPr/>
        </p:nvSpPr>
        <p:spPr>
          <a:xfrm>
            <a:off x="818640" y="3642840"/>
            <a:ext cx="251748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ff0000"/>
                </a:solidFill>
                <a:latin typeface="Calibri"/>
              </a:rPr>
              <a:t>a) Das Meer versauert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03" name="CustomShape 4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5"/>
          <p:cNvSpPr/>
          <p:nvPr/>
        </p:nvSpPr>
        <p:spPr>
          <a:xfrm>
            <a:off x="5135400" y="50184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6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7"/>
          <p:cNvSpPr/>
          <p:nvPr/>
        </p:nvSpPr>
        <p:spPr>
          <a:xfrm>
            <a:off x="5681160" y="3519720"/>
            <a:ext cx="19321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Das Meer fängt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an zu sprudeln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07" name="CustomShape 8"/>
          <p:cNvSpPr/>
          <p:nvPr/>
        </p:nvSpPr>
        <p:spPr>
          <a:xfrm>
            <a:off x="1053000" y="5337720"/>
            <a:ext cx="2305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Das Meer versandet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08" name="CustomShape 9"/>
          <p:cNvSpPr/>
          <p:nvPr/>
        </p:nvSpPr>
        <p:spPr>
          <a:xfrm>
            <a:off x="5653440" y="5337720"/>
            <a:ext cx="21225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Das Meer versalzt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67640" y="1124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2. Bringt in die Reihenfolge: Welches Nahrungsmittel hat den höchsten „virtuellen“ Wasserverbrauch? 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3"/>
          <p:cNvSpPr/>
          <p:nvPr/>
        </p:nvSpPr>
        <p:spPr>
          <a:xfrm>
            <a:off x="1433520" y="3634200"/>
            <a:ext cx="1467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1 Kg Kaffee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5"/>
          <p:cNvSpPr/>
          <p:nvPr/>
        </p:nvSpPr>
        <p:spPr>
          <a:xfrm>
            <a:off x="5135400" y="50184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6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7"/>
          <p:cNvSpPr/>
          <p:nvPr/>
        </p:nvSpPr>
        <p:spPr>
          <a:xfrm>
            <a:off x="5919120" y="3634200"/>
            <a:ext cx="19155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1 Kg Rindfleisch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16" name="CustomShape 8"/>
          <p:cNvSpPr/>
          <p:nvPr/>
        </p:nvSpPr>
        <p:spPr>
          <a:xfrm>
            <a:off x="1546560" y="5337720"/>
            <a:ext cx="124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1 Kg Reis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17" name="CustomShape 9"/>
          <p:cNvSpPr/>
          <p:nvPr/>
        </p:nvSpPr>
        <p:spPr>
          <a:xfrm>
            <a:off x="6058800" y="5344200"/>
            <a:ext cx="10314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1l Bier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395640" y="83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9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Bringt in die Reihenfolge: Welches Nahrungsmittel hat den höchsten „virtuellen“ Wasserverbrauch? 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552600" y="3498120"/>
            <a:ext cx="3024000" cy="809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3"/>
          <p:cNvSpPr/>
          <p:nvPr/>
        </p:nvSpPr>
        <p:spPr>
          <a:xfrm>
            <a:off x="1547280" y="4509000"/>
            <a:ext cx="124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1 Kg Reis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1" name="CustomShape 4"/>
          <p:cNvSpPr/>
          <p:nvPr/>
        </p:nvSpPr>
        <p:spPr>
          <a:xfrm>
            <a:off x="598680" y="5229360"/>
            <a:ext cx="3024000" cy="79668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5"/>
          <p:cNvSpPr/>
          <p:nvPr/>
        </p:nvSpPr>
        <p:spPr>
          <a:xfrm>
            <a:off x="565560" y="4389120"/>
            <a:ext cx="3024000" cy="719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6"/>
          <p:cNvSpPr/>
          <p:nvPr/>
        </p:nvSpPr>
        <p:spPr>
          <a:xfrm>
            <a:off x="565560" y="2522880"/>
            <a:ext cx="3049920" cy="78336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7"/>
          <p:cNvSpPr/>
          <p:nvPr/>
        </p:nvSpPr>
        <p:spPr>
          <a:xfrm>
            <a:off x="1530360" y="2676600"/>
            <a:ext cx="14522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 1kg Kaffee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5" name="CustomShape 8"/>
          <p:cNvSpPr/>
          <p:nvPr/>
        </p:nvSpPr>
        <p:spPr>
          <a:xfrm>
            <a:off x="1525680" y="5443200"/>
            <a:ext cx="14522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1 Liter Bier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6" name="CustomShape 9"/>
          <p:cNvSpPr/>
          <p:nvPr/>
        </p:nvSpPr>
        <p:spPr>
          <a:xfrm>
            <a:off x="1387080" y="3718800"/>
            <a:ext cx="19155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1 Kg Rindfleisch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7" name="CustomShape 10"/>
          <p:cNvSpPr/>
          <p:nvPr/>
        </p:nvSpPr>
        <p:spPr>
          <a:xfrm>
            <a:off x="4644000" y="2523960"/>
            <a:ext cx="2304000" cy="78336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11"/>
          <p:cNvSpPr/>
          <p:nvPr/>
        </p:nvSpPr>
        <p:spPr>
          <a:xfrm>
            <a:off x="5460840" y="2731320"/>
            <a:ext cx="935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20.000l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9" name="CustomShape 12"/>
          <p:cNvSpPr/>
          <p:nvPr/>
        </p:nvSpPr>
        <p:spPr>
          <a:xfrm>
            <a:off x="4659840" y="3478320"/>
            <a:ext cx="2304000" cy="78336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13"/>
          <p:cNvSpPr/>
          <p:nvPr/>
        </p:nvSpPr>
        <p:spPr>
          <a:xfrm>
            <a:off x="4627080" y="4302000"/>
            <a:ext cx="2304000" cy="78336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14"/>
          <p:cNvSpPr/>
          <p:nvPr/>
        </p:nvSpPr>
        <p:spPr>
          <a:xfrm>
            <a:off x="4627080" y="5260320"/>
            <a:ext cx="2304000" cy="78336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15"/>
          <p:cNvSpPr/>
          <p:nvPr/>
        </p:nvSpPr>
        <p:spPr>
          <a:xfrm>
            <a:off x="5415840" y="3714840"/>
            <a:ext cx="980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15.000l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33" name="CustomShape 16"/>
          <p:cNvSpPr/>
          <p:nvPr/>
        </p:nvSpPr>
        <p:spPr>
          <a:xfrm>
            <a:off x="5445360" y="4509000"/>
            <a:ext cx="86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3000l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34" name="CustomShape 17"/>
          <p:cNvSpPr/>
          <p:nvPr/>
        </p:nvSpPr>
        <p:spPr>
          <a:xfrm>
            <a:off x="5460840" y="5479200"/>
            <a:ext cx="86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300l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000000"/>
                </a:solidFill>
                <a:latin typeface="Calibri"/>
              </a:rPr>
              <a:t>Die Regeln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4 Runden à 5 Fragen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Notiert die Antwort innerhalb von 60 Sekunden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Google-Verbot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Auflösung direkt nach der Frage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395640" y="141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3. Welches Kleidungsstück verbraucht am meisten Wasser bei der Herstellung?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3"/>
          <p:cNvSpPr/>
          <p:nvPr/>
        </p:nvSpPr>
        <p:spPr>
          <a:xfrm>
            <a:off x="930960" y="3650400"/>
            <a:ext cx="935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Jeans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38" name="CustomShape 4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5"/>
          <p:cNvSpPr/>
          <p:nvPr/>
        </p:nvSpPr>
        <p:spPr>
          <a:xfrm>
            <a:off x="5135400" y="50184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6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7"/>
          <p:cNvSpPr/>
          <p:nvPr/>
        </p:nvSpPr>
        <p:spPr>
          <a:xfrm>
            <a:off x="5677200" y="3519720"/>
            <a:ext cx="13575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Badehose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42" name="CustomShape 8"/>
          <p:cNvSpPr/>
          <p:nvPr/>
        </p:nvSpPr>
        <p:spPr>
          <a:xfrm>
            <a:off x="1049400" y="5337720"/>
            <a:ext cx="1325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Ski-Anzug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43" name="CustomShape 9"/>
          <p:cNvSpPr/>
          <p:nvPr/>
        </p:nvSpPr>
        <p:spPr>
          <a:xfrm>
            <a:off x="5650920" y="5337720"/>
            <a:ext cx="142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Unterhose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244" name="Picture 2" descr=""/>
          <p:cNvPicPr/>
          <p:nvPr/>
        </p:nvPicPr>
        <p:blipFill>
          <a:blip r:embed="rId1"/>
          <a:stretch/>
        </p:blipFill>
        <p:spPr>
          <a:xfrm>
            <a:off x="455760" y="188640"/>
            <a:ext cx="1885680" cy="12556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3" descr=""/>
          <p:cNvPicPr/>
          <p:nvPr/>
        </p:nvPicPr>
        <p:blipFill>
          <a:blip r:embed="rId2"/>
          <a:stretch/>
        </p:blipFill>
        <p:spPr>
          <a:xfrm>
            <a:off x="3079800" y="132480"/>
            <a:ext cx="1599480" cy="13676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4" descr=""/>
          <p:cNvPicPr/>
          <p:nvPr/>
        </p:nvPicPr>
        <p:blipFill>
          <a:blip r:embed="rId3"/>
          <a:stretch/>
        </p:blipFill>
        <p:spPr>
          <a:xfrm>
            <a:off x="5364000" y="99720"/>
            <a:ext cx="1317960" cy="131796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5" descr=""/>
          <p:cNvPicPr/>
          <p:nvPr/>
        </p:nvPicPr>
        <p:blipFill>
          <a:blip r:embed="rId4"/>
          <a:stretch/>
        </p:blipFill>
        <p:spPr>
          <a:xfrm>
            <a:off x="6998760" y="63360"/>
            <a:ext cx="2031840" cy="135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67640" y="1124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Welches Kleidungsstück verbraucht am meisten Wasser bei der Herstellung?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CustomShape 3"/>
          <p:cNvSpPr/>
          <p:nvPr/>
        </p:nvSpPr>
        <p:spPr>
          <a:xfrm>
            <a:off x="934200" y="3650400"/>
            <a:ext cx="11854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ff0000"/>
                </a:solidFill>
                <a:latin typeface="Calibri"/>
              </a:rPr>
              <a:t>a) Jeans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CustomShape 5"/>
          <p:cNvSpPr/>
          <p:nvPr/>
        </p:nvSpPr>
        <p:spPr>
          <a:xfrm>
            <a:off x="5135400" y="50184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6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7"/>
          <p:cNvSpPr/>
          <p:nvPr/>
        </p:nvSpPr>
        <p:spPr>
          <a:xfrm>
            <a:off x="5677200" y="3519720"/>
            <a:ext cx="13575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Badehose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55" name="CustomShape 8"/>
          <p:cNvSpPr/>
          <p:nvPr/>
        </p:nvSpPr>
        <p:spPr>
          <a:xfrm>
            <a:off x="1049400" y="5337720"/>
            <a:ext cx="1325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Ski-Anzug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56" name="CustomShape 9"/>
          <p:cNvSpPr/>
          <p:nvPr/>
        </p:nvSpPr>
        <p:spPr>
          <a:xfrm>
            <a:off x="5650920" y="5337720"/>
            <a:ext cx="142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Unterhose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67640" y="1124640"/>
            <a:ext cx="54723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4. Für was eignen sich Bananen (außer für Bananenbrot ;))?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935280" y="3650400"/>
            <a:ext cx="1802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Schuhe putzen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5"/>
          <p:cNvSpPr/>
          <p:nvPr/>
        </p:nvSpPr>
        <p:spPr>
          <a:xfrm>
            <a:off x="5135400" y="50184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6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7"/>
          <p:cNvSpPr/>
          <p:nvPr/>
        </p:nvSpPr>
        <p:spPr>
          <a:xfrm>
            <a:off x="5449320" y="3537360"/>
            <a:ext cx="21484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Fleck aus der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Kleidung entfernen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64" name="CustomShape 8"/>
          <p:cNvSpPr/>
          <p:nvPr/>
        </p:nvSpPr>
        <p:spPr>
          <a:xfrm>
            <a:off x="1050840" y="5337720"/>
            <a:ext cx="18010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Fenster putzen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65" name="CustomShape 9"/>
          <p:cNvSpPr/>
          <p:nvPr/>
        </p:nvSpPr>
        <p:spPr>
          <a:xfrm>
            <a:off x="5650560" y="5337720"/>
            <a:ext cx="1055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spülen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266" name="Picture 2" descr=""/>
          <p:cNvPicPr/>
          <p:nvPr/>
        </p:nvPicPr>
        <p:blipFill>
          <a:blip r:embed="rId1"/>
          <a:stretch/>
        </p:blipFill>
        <p:spPr>
          <a:xfrm>
            <a:off x="6698160" y="219240"/>
            <a:ext cx="2021400" cy="256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467640" y="1124640"/>
            <a:ext cx="605628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4. Für was eignen sich Bananen (außer für Bananenbrot ;))?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9" name="CustomShape 3"/>
          <p:cNvSpPr/>
          <p:nvPr/>
        </p:nvSpPr>
        <p:spPr>
          <a:xfrm>
            <a:off x="934920" y="3650400"/>
            <a:ext cx="199152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ff0000"/>
                </a:solidFill>
                <a:latin typeface="Calibri"/>
              </a:rPr>
              <a:t>a) Schuhe putzen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70" name="CustomShape 4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5"/>
          <p:cNvSpPr/>
          <p:nvPr/>
        </p:nvSpPr>
        <p:spPr>
          <a:xfrm>
            <a:off x="5135400" y="50184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6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7"/>
          <p:cNvSpPr/>
          <p:nvPr/>
        </p:nvSpPr>
        <p:spPr>
          <a:xfrm>
            <a:off x="5449320" y="3537360"/>
            <a:ext cx="21484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Fleck aus der 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  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Kleidung entfernen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74" name="CustomShape 8"/>
          <p:cNvSpPr/>
          <p:nvPr/>
        </p:nvSpPr>
        <p:spPr>
          <a:xfrm>
            <a:off x="1050840" y="5337720"/>
            <a:ext cx="18010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Fenster putzen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75" name="CustomShape 9"/>
          <p:cNvSpPr/>
          <p:nvPr/>
        </p:nvSpPr>
        <p:spPr>
          <a:xfrm>
            <a:off x="5650560" y="5337720"/>
            <a:ext cx="1055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spülen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276" name="Picture 2" descr=""/>
          <p:cNvPicPr/>
          <p:nvPr/>
        </p:nvPicPr>
        <p:blipFill>
          <a:blip r:embed="rId1"/>
          <a:stretch/>
        </p:blipFill>
        <p:spPr>
          <a:xfrm>
            <a:off x="6523920" y="332640"/>
            <a:ext cx="2017440" cy="256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611640" y="2061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9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5.Wie viele Emails muss Tim Bendtzko noch checken bis er die Welt rettet?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8" name="Picture 2" descr=""/>
          <p:cNvPicPr/>
          <p:nvPr/>
        </p:nvPicPr>
        <p:blipFill>
          <a:blip r:embed="rId1"/>
          <a:stretch/>
        </p:blipFill>
        <p:spPr>
          <a:xfrm>
            <a:off x="3740760" y="4005000"/>
            <a:ext cx="4716000" cy="289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9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5. Wie viele Emails muss Tim Bendtzko noch checken bis er die Welt rettet?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CustomShape 2"/>
          <p:cNvSpPr/>
          <p:nvPr/>
        </p:nvSpPr>
        <p:spPr>
          <a:xfrm>
            <a:off x="971640" y="2205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3"/>
          <p:cNvSpPr/>
          <p:nvPr/>
        </p:nvSpPr>
        <p:spPr>
          <a:xfrm>
            <a:off x="1907640" y="2478240"/>
            <a:ext cx="13676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148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282" name="Picture 2" descr=""/>
          <p:cNvPicPr/>
          <p:nvPr/>
        </p:nvPicPr>
        <p:blipFill>
          <a:blip r:embed="rId1"/>
          <a:stretch/>
        </p:blipFill>
        <p:spPr>
          <a:xfrm>
            <a:off x="5724000" y="4725000"/>
            <a:ext cx="3058200" cy="1878840"/>
          </a:xfrm>
          <a:prstGeom prst="rect">
            <a:avLst/>
          </a:prstGeom>
          <a:ln w="0">
            <a:noFill/>
          </a:ln>
        </p:spPr>
      </p:pic>
      <p:sp>
        <p:nvSpPr>
          <p:cNvPr id="283" name="CustomShape 4"/>
          <p:cNvSpPr/>
          <p:nvPr/>
        </p:nvSpPr>
        <p:spPr>
          <a:xfrm>
            <a:off x="3428280" y="336528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5"/>
          <p:cNvSpPr/>
          <p:nvPr/>
        </p:nvSpPr>
        <p:spPr>
          <a:xfrm>
            <a:off x="4353480" y="3638520"/>
            <a:ext cx="117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000000"/>
                </a:solidFill>
                <a:latin typeface="Calibri"/>
              </a:rPr>
              <a:t>148 713</a:t>
            </a:r>
            <a:endParaRPr b="0" lang="de-DE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80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  <a:tabLst>
                <a:tab algn="l" pos="0"/>
              </a:tabLst>
            </a:pPr>
            <a:r>
              <a:rPr b="0" lang="de-DE" sz="5400" spc="-1" strike="noStrike">
                <a:solidFill>
                  <a:srgbClr val="000000"/>
                </a:solidFill>
                <a:latin typeface="Calibri"/>
              </a:rPr>
              <a:t>Ende Runde 2</a:t>
            </a:r>
            <a:endParaRPr b="0" lang="de-DE" sz="5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80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  <a:tabLst>
                <a:tab algn="l" pos="0"/>
              </a:tabLst>
            </a:pPr>
            <a:r>
              <a:rPr b="0" lang="de-DE" sz="5400" spc="-1" strike="noStrike">
                <a:solidFill>
                  <a:srgbClr val="000000"/>
                </a:solidFill>
                <a:latin typeface="Calibri"/>
              </a:rPr>
              <a:t>Runde 3</a:t>
            </a:r>
            <a:endParaRPr b="0" lang="de-DE" sz="5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3924000" y="2925000"/>
            <a:ext cx="470088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de-DE" sz="4400" spc="-1" strike="noStrike">
                <a:solidFill>
                  <a:srgbClr val="000000"/>
                </a:solidFill>
                <a:latin typeface="Calibri"/>
              </a:rPr>
              <a:t>1. Warum streikt Greta?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0" name="Picture 2" descr=""/>
          <p:cNvPicPr/>
          <p:nvPr/>
        </p:nvPicPr>
        <p:blipFill>
          <a:blip r:embed="rId1"/>
          <a:stretch/>
        </p:blipFill>
        <p:spPr>
          <a:xfrm>
            <a:off x="539640" y="1412640"/>
            <a:ext cx="2592000" cy="388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3708000" y="1600200"/>
            <a:ext cx="4978440" cy="4348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Greta möchte die Politiker*innen dazu bringen, mehr im Sinne des Klimaschutzes zu entscheiden, um damit die Lebensgrundlagen der kommenden Generationen zu sichern.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3" name="Picture 2" descr=""/>
          <p:cNvPicPr/>
          <p:nvPr/>
        </p:nvPicPr>
        <p:blipFill>
          <a:blip r:embed="rId1"/>
          <a:stretch/>
        </p:blipFill>
        <p:spPr>
          <a:xfrm>
            <a:off x="395640" y="620640"/>
            <a:ext cx="2592000" cy="388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323640" y="2133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de-DE" sz="4800" spc="-1" strike="noStrike">
                <a:solidFill>
                  <a:srgbClr val="000000"/>
                </a:solidFill>
                <a:latin typeface="Calibri"/>
              </a:rPr>
              <a:t>Runde 1</a:t>
            </a:r>
            <a:endParaRPr b="0" lang="de-DE" sz="4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467640" y="1124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2. Um wieviel Prozent ist die Koala-Population in den letzten drei Jahren gesunken?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CustomShape 3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4"/>
          <p:cNvSpPr/>
          <p:nvPr/>
        </p:nvSpPr>
        <p:spPr>
          <a:xfrm>
            <a:off x="5135400" y="50184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CustomShape 5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CustomShape 6"/>
          <p:cNvSpPr/>
          <p:nvPr/>
        </p:nvSpPr>
        <p:spPr>
          <a:xfrm>
            <a:off x="1049040" y="5337720"/>
            <a:ext cx="849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30 %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00" name="CustomShape 7"/>
          <p:cNvSpPr/>
          <p:nvPr/>
        </p:nvSpPr>
        <p:spPr>
          <a:xfrm>
            <a:off x="5651640" y="5337720"/>
            <a:ext cx="875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40 %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01" name="CustomShape 8"/>
          <p:cNvSpPr/>
          <p:nvPr/>
        </p:nvSpPr>
        <p:spPr>
          <a:xfrm>
            <a:off x="1164960" y="3708360"/>
            <a:ext cx="14792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15 %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02" name="CustomShape 9"/>
          <p:cNvSpPr/>
          <p:nvPr/>
        </p:nvSpPr>
        <p:spPr>
          <a:xfrm>
            <a:off x="5645520" y="3717000"/>
            <a:ext cx="1662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23 % 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395640" y="1196640"/>
            <a:ext cx="55443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2. Um wieviel Prozent ist die Koala-Population in den letzten drei Jahren gesunken?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5" name="CustomShape 3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CustomShape 4"/>
          <p:cNvSpPr/>
          <p:nvPr/>
        </p:nvSpPr>
        <p:spPr>
          <a:xfrm>
            <a:off x="5135400" y="50184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7" name="CustomShape 5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8" name="CustomShape 6"/>
          <p:cNvSpPr/>
          <p:nvPr/>
        </p:nvSpPr>
        <p:spPr>
          <a:xfrm>
            <a:off x="1049040" y="5337720"/>
            <a:ext cx="849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0000"/>
                </a:solidFill>
                <a:latin typeface="Calibri"/>
              </a:rPr>
              <a:t>c) 30 %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09" name="CustomShape 7"/>
          <p:cNvSpPr/>
          <p:nvPr/>
        </p:nvSpPr>
        <p:spPr>
          <a:xfrm>
            <a:off x="5651640" y="5337720"/>
            <a:ext cx="875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40 %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10" name="CustomShape 8"/>
          <p:cNvSpPr/>
          <p:nvPr/>
        </p:nvSpPr>
        <p:spPr>
          <a:xfrm>
            <a:off x="1164960" y="3708360"/>
            <a:ext cx="14792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15 %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11" name="CustomShape 9"/>
          <p:cNvSpPr/>
          <p:nvPr/>
        </p:nvSpPr>
        <p:spPr>
          <a:xfrm>
            <a:off x="5645520" y="3717000"/>
            <a:ext cx="1662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23 % 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312" name="Picture 2" descr=""/>
          <p:cNvPicPr/>
          <p:nvPr/>
        </p:nvPicPr>
        <p:blipFill>
          <a:blip r:embed="rId1"/>
          <a:stretch/>
        </p:blipFill>
        <p:spPr>
          <a:xfrm rot="645600">
            <a:off x="6774120" y="190080"/>
            <a:ext cx="1958040" cy="2925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395640" y="2205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3. Die Vereinten Nationen haben 2015 die Agenda 2030 verabschiedet. Wie viele Ziele umfasst diese?</a:t>
            </a:r>
            <a:br/>
            <a:br/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Bonuspunkt: Wie viele Unterziele gibt es?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513720" y="105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3. Die Vereinten Nationen haben 2015 die Agenda 2030 verabschiedet. Wie viele Ziele umfasst diese?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683640" y="2925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3"/>
          <p:cNvSpPr/>
          <p:nvPr/>
        </p:nvSpPr>
        <p:spPr>
          <a:xfrm>
            <a:off x="1187640" y="3244320"/>
            <a:ext cx="1872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17 globale Ziele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17" name="CustomShape 4"/>
          <p:cNvSpPr/>
          <p:nvPr/>
        </p:nvSpPr>
        <p:spPr>
          <a:xfrm>
            <a:off x="683640" y="46476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8" name="CustomShape 5"/>
          <p:cNvSpPr/>
          <p:nvPr/>
        </p:nvSpPr>
        <p:spPr>
          <a:xfrm>
            <a:off x="1043640" y="4966920"/>
            <a:ext cx="2304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169 Unterziele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319" name="Picture 2" descr=""/>
          <p:cNvPicPr/>
          <p:nvPr/>
        </p:nvPicPr>
        <p:blipFill>
          <a:blip r:embed="rId1"/>
          <a:stretch/>
        </p:blipFill>
        <p:spPr>
          <a:xfrm>
            <a:off x="4644000" y="2790000"/>
            <a:ext cx="3865320" cy="309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467640" y="1124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4. Wo lebt die große Mehrheit der Menschen, die an Hunger und Mangelernährung leiden?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3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4"/>
          <p:cNvSpPr/>
          <p:nvPr/>
        </p:nvSpPr>
        <p:spPr>
          <a:xfrm>
            <a:off x="899640" y="3440160"/>
            <a:ext cx="230400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a) In den Slums der Mega-Städte des Globalen Südens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24" name="CustomShape 5"/>
          <p:cNvSpPr/>
          <p:nvPr/>
        </p:nvSpPr>
        <p:spPr>
          <a:xfrm>
            <a:off x="5338440" y="3440160"/>
            <a:ext cx="254088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b) In den ländlichen Regionen des Globalen Südens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67640" y="1124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4. Wo lebt die große Mehrheit der Menschen, die an Hunger und Mangelernährung leiden?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3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4"/>
          <p:cNvSpPr/>
          <p:nvPr/>
        </p:nvSpPr>
        <p:spPr>
          <a:xfrm>
            <a:off x="899640" y="3440160"/>
            <a:ext cx="230400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a) In den Slums der Mega-Städte des Globalen Südens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29" name="CustomShape 5"/>
          <p:cNvSpPr/>
          <p:nvPr/>
        </p:nvSpPr>
        <p:spPr>
          <a:xfrm>
            <a:off x="5338440" y="3440160"/>
            <a:ext cx="2540880" cy="9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ff0000"/>
                </a:solidFill>
                <a:latin typeface="Calibri"/>
              </a:rPr>
              <a:t>b) In den ländlichen Regionen des Globalen Südens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1020240" y="836640"/>
            <a:ext cx="75603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5. Wie viele alte Handys liegen in deutschen Schubladen?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1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3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4"/>
          <p:cNvSpPr/>
          <p:nvPr/>
        </p:nvSpPr>
        <p:spPr>
          <a:xfrm>
            <a:off x="5135400" y="50184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4" name="CustomShape 5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5" name="CustomShape 6"/>
          <p:cNvSpPr/>
          <p:nvPr/>
        </p:nvSpPr>
        <p:spPr>
          <a:xfrm>
            <a:off x="1043640" y="5337720"/>
            <a:ext cx="158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142.700.000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36" name="CustomShape 7"/>
          <p:cNvSpPr/>
          <p:nvPr/>
        </p:nvSpPr>
        <p:spPr>
          <a:xfrm>
            <a:off x="5645520" y="5337720"/>
            <a:ext cx="1734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257.000.000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37" name="CustomShape 8"/>
          <p:cNvSpPr/>
          <p:nvPr/>
        </p:nvSpPr>
        <p:spPr>
          <a:xfrm>
            <a:off x="1148040" y="3658320"/>
            <a:ext cx="1806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203.900.000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38" name="CustomShape 9"/>
          <p:cNvSpPr/>
          <p:nvPr/>
        </p:nvSpPr>
        <p:spPr>
          <a:xfrm>
            <a:off x="5672520" y="3660120"/>
            <a:ext cx="1950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199.300.000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1020240" y="836640"/>
            <a:ext cx="75603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5. Wie viele alte Handys liegen in deutschen Schubladen?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CustomShape 3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4"/>
          <p:cNvSpPr/>
          <p:nvPr/>
        </p:nvSpPr>
        <p:spPr>
          <a:xfrm>
            <a:off x="5135400" y="50184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CustomShape 5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CustomShape 6"/>
          <p:cNvSpPr/>
          <p:nvPr/>
        </p:nvSpPr>
        <p:spPr>
          <a:xfrm>
            <a:off x="1043640" y="5337720"/>
            <a:ext cx="158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142.700.000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45" name="CustomShape 7"/>
          <p:cNvSpPr/>
          <p:nvPr/>
        </p:nvSpPr>
        <p:spPr>
          <a:xfrm>
            <a:off x="5645520" y="5337720"/>
            <a:ext cx="1734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257.000.000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46" name="CustomShape 8"/>
          <p:cNvSpPr/>
          <p:nvPr/>
        </p:nvSpPr>
        <p:spPr>
          <a:xfrm>
            <a:off x="1148040" y="3658320"/>
            <a:ext cx="1806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203.900.000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47" name="CustomShape 9"/>
          <p:cNvSpPr/>
          <p:nvPr/>
        </p:nvSpPr>
        <p:spPr>
          <a:xfrm>
            <a:off x="5672520" y="3660120"/>
            <a:ext cx="1950480" cy="3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000" spc="-1" strike="noStrike">
                <a:solidFill>
                  <a:srgbClr val="ff0000"/>
                </a:solidFill>
                <a:latin typeface="Calibri"/>
              </a:rPr>
              <a:t>b) 199.300.000</a:t>
            </a:r>
            <a:endParaRPr b="0" lang="de-D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961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de-DE" sz="6000" spc="-1" strike="noStrike">
                <a:solidFill>
                  <a:srgbClr val="000000"/>
                </a:solidFill>
                <a:latin typeface="Calibri"/>
              </a:rPr>
              <a:t>Ende Runde 3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de-DE" sz="6000" spc="-1" strike="noStrike">
                <a:solidFill>
                  <a:srgbClr val="000000"/>
                </a:solidFill>
                <a:latin typeface="Calibri"/>
              </a:rPr>
              <a:t>Runde 4</a:t>
            </a:r>
            <a:endParaRPr b="0" lang="de-DE" sz="6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95640" y="1499400"/>
            <a:ext cx="74883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1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1. Wie viele der weltweit produzierten Lebensmittel werden weggeworfen?</a:t>
            </a:r>
            <a:br/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39640" y="3645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3"/>
          <p:cNvSpPr/>
          <p:nvPr/>
        </p:nvSpPr>
        <p:spPr>
          <a:xfrm>
            <a:off x="840240" y="3924360"/>
            <a:ext cx="25660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latin typeface="Calibri"/>
              </a:rPr>
              <a:t>a) Ein Zehntel 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598320" y="537336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5"/>
          <p:cNvSpPr/>
          <p:nvPr/>
        </p:nvSpPr>
        <p:spPr>
          <a:xfrm>
            <a:off x="5123880" y="533772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6"/>
          <p:cNvSpPr/>
          <p:nvPr/>
        </p:nvSpPr>
        <p:spPr>
          <a:xfrm>
            <a:off x="5068800" y="3645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CustomShape 7"/>
          <p:cNvSpPr/>
          <p:nvPr/>
        </p:nvSpPr>
        <p:spPr>
          <a:xfrm>
            <a:off x="5591160" y="3911040"/>
            <a:ext cx="22978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latin typeface="Calibri"/>
              </a:rPr>
              <a:t>b) Ein Achtel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94" name="CustomShape 8"/>
          <p:cNvSpPr/>
          <p:nvPr/>
        </p:nvSpPr>
        <p:spPr>
          <a:xfrm>
            <a:off x="911160" y="5545080"/>
            <a:ext cx="230868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latin typeface="Calibri"/>
              </a:rPr>
              <a:t>c) Ein Viertel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95" name="CustomShape 9"/>
          <p:cNvSpPr/>
          <p:nvPr/>
        </p:nvSpPr>
        <p:spPr>
          <a:xfrm>
            <a:off x="5524920" y="5580360"/>
            <a:ext cx="22932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latin typeface="Calibri"/>
              </a:rPr>
              <a:t>d) Ein Drittel</a:t>
            </a:r>
            <a:endParaRPr b="0" lang="de-DE" sz="3200" spc="-1" strike="noStrike">
              <a:latin typeface="Arial"/>
            </a:endParaRPr>
          </a:p>
        </p:txBody>
      </p:sp>
      <p:pic>
        <p:nvPicPr>
          <p:cNvPr id="96" name="Picture 2" descr=""/>
          <p:cNvPicPr/>
          <p:nvPr/>
        </p:nvPicPr>
        <p:blipFill>
          <a:blip r:embed="rId1"/>
          <a:stretch/>
        </p:blipFill>
        <p:spPr>
          <a:xfrm>
            <a:off x="7989120" y="39960"/>
            <a:ext cx="1154520" cy="173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539640" y="836640"/>
            <a:ext cx="804132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1. Welches durch den Klimawandel verursachte Phänomen kann eine direkte Auswirkung auf die Gesundheit der Menschen haben?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CustomShape 3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5" name="CustomShape 4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5"/>
          <p:cNvSpPr/>
          <p:nvPr/>
        </p:nvSpPr>
        <p:spPr>
          <a:xfrm>
            <a:off x="1043640" y="5337720"/>
            <a:ext cx="1728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Extremwetter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57" name="CustomShape 6"/>
          <p:cNvSpPr/>
          <p:nvPr/>
        </p:nvSpPr>
        <p:spPr>
          <a:xfrm>
            <a:off x="1137960" y="3660120"/>
            <a:ext cx="213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Feinstaubgefahr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58" name="CustomShape 7"/>
          <p:cNvSpPr/>
          <p:nvPr/>
        </p:nvSpPr>
        <p:spPr>
          <a:xfrm>
            <a:off x="5672520" y="3660120"/>
            <a:ext cx="1950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Bienensterben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539640" y="836640"/>
            <a:ext cx="804132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1. Welches durch den Klimawandel verursachte Phänomen kann eine direkte Auswirkung auf die Gesundheit der Menschen haben?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CustomShape 3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2" name="CustomShape 4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3" name="CustomShape 5"/>
          <p:cNvSpPr/>
          <p:nvPr/>
        </p:nvSpPr>
        <p:spPr>
          <a:xfrm>
            <a:off x="755640" y="5337720"/>
            <a:ext cx="2448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ff0000"/>
                </a:solidFill>
                <a:latin typeface="Calibri"/>
              </a:rPr>
              <a:t>c) Extremwetter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364" name="CustomShape 6"/>
          <p:cNvSpPr/>
          <p:nvPr/>
        </p:nvSpPr>
        <p:spPr>
          <a:xfrm>
            <a:off x="1137960" y="3660120"/>
            <a:ext cx="213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a)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Feinstaubgefahr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65" name="CustomShape 7"/>
          <p:cNvSpPr/>
          <p:nvPr/>
        </p:nvSpPr>
        <p:spPr>
          <a:xfrm>
            <a:off x="5672520" y="3660120"/>
            <a:ext cx="1950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b)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Bienensterben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488880" y="1052640"/>
            <a:ext cx="849672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de-DE" sz="2800" spc="-1" strike="noStrike">
                <a:solidFill>
                  <a:srgbClr val="000000"/>
                </a:solidFill>
                <a:latin typeface="Calibri"/>
              </a:rPr>
              <a:t>„</a:t>
            </a:r>
            <a:r>
              <a:rPr b="0" i="1" lang="de-DE" sz="2800" spc="-1" strike="noStrike">
                <a:solidFill>
                  <a:srgbClr val="000000"/>
                </a:solidFill>
                <a:latin typeface="Calibri"/>
              </a:rPr>
              <a:t>Wenn das Internet ein Land wäre, wäre es der fünftgrößte Stromverbraucher der Welt.“</a:t>
            </a:r>
            <a:br/>
            <a:br/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2. Wie viel Prozent machen Online-Videos des digitalen Datenverkehrs aus?</a:t>
            </a:r>
            <a:br/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8" name="CustomShape 3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9" name="CustomShape 4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0" name="CustomShape 5"/>
          <p:cNvSpPr/>
          <p:nvPr/>
        </p:nvSpPr>
        <p:spPr>
          <a:xfrm>
            <a:off x="1043640" y="5337720"/>
            <a:ext cx="1728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60 %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71" name="CustomShape 6"/>
          <p:cNvSpPr/>
          <p:nvPr/>
        </p:nvSpPr>
        <p:spPr>
          <a:xfrm>
            <a:off x="1137960" y="3660120"/>
            <a:ext cx="213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a)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30 % 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72" name="CustomShape 7"/>
          <p:cNvSpPr/>
          <p:nvPr/>
        </p:nvSpPr>
        <p:spPr>
          <a:xfrm>
            <a:off x="5672520" y="3660120"/>
            <a:ext cx="1950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b)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45 %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73" name="CustomShape 8"/>
          <p:cNvSpPr/>
          <p:nvPr/>
        </p:nvSpPr>
        <p:spPr>
          <a:xfrm>
            <a:off x="5249160" y="499572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4" name="CustomShape 9"/>
          <p:cNvSpPr/>
          <p:nvPr/>
        </p:nvSpPr>
        <p:spPr>
          <a:xfrm>
            <a:off x="5676480" y="5341320"/>
            <a:ext cx="1872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80 %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extShape 1"/>
          <p:cNvSpPr txBox="1"/>
          <p:nvPr/>
        </p:nvSpPr>
        <p:spPr>
          <a:xfrm>
            <a:off x="488880" y="1052640"/>
            <a:ext cx="849672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i="1" lang="de-DE" sz="2800" spc="-1" strike="noStrike">
                <a:solidFill>
                  <a:srgbClr val="000000"/>
                </a:solidFill>
                <a:latin typeface="Calibri"/>
              </a:rPr>
              <a:t>„</a:t>
            </a:r>
            <a:r>
              <a:rPr b="0" i="1" lang="de-DE" sz="2800" spc="-1" strike="noStrike">
                <a:solidFill>
                  <a:srgbClr val="000000"/>
                </a:solidFill>
                <a:latin typeface="Calibri"/>
              </a:rPr>
              <a:t>Wenn das Internet ein Land wäre, wäre es der fünftgrößte Stromverbraucher der Welt.“</a:t>
            </a:r>
            <a:br/>
            <a:br/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2. Wie viel Prozent machen Online-Videos des digitalen Datenverkehrs aus?</a:t>
            </a:r>
            <a:br/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6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CustomShape 3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CustomShape 4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9" name="CustomShape 5"/>
          <p:cNvSpPr/>
          <p:nvPr/>
        </p:nvSpPr>
        <p:spPr>
          <a:xfrm>
            <a:off x="1043640" y="5337720"/>
            <a:ext cx="1728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ff0000"/>
                </a:solidFill>
                <a:latin typeface="Calibri"/>
              </a:rPr>
              <a:t>c) 60 %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380" name="CustomShape 6"/>
          <p:cNvSpPr/>
          <p:nvPr/>
        </p:nvSpPr>
        <p:spPr>
          <a:xfrm>
            <a:off x="1137960" y="3660120"/>
            <a:ext cx="213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a)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30 % 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81" name="CustomShape 7"/>
          <p:cNvSpPr/>
          <p:nvPr/>
        </p:nvSpPr>
        <p:spPr>
          <a:xfrm>
            <a:off x="5672520" y="3660120"/>
            <a:ext cx="1950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b)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45 %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82" name="CustomShape 8"/>
          <p:cNvSpPr/>
          <p:nvPr/>
        </p:nvSpPr>
        <p:spPr>
          <a:xfrm>
            <a:off x="5249160" y="499572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CustomShape 9"/>
          <p:cNvSpPr/>
          <p:nvPr/>
        </p:nvSpPr>
        <p:spPr>
          <a:xfrm>
            <a:off x="5676480" y="5341320"/>
            <a:ext cx="1872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80 %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488880" y="1052640"/>
            <a:ext cx="849672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2800" spc="-1" strike="noStrike">
                <a:solidFill>
                  <a:srgbClr val="000000"/>
                </a:solidFill>
                <a:latin typeface="Calibri"/>
              </a:rPr>
              <a:t>Jesus hat aus 1 Krug Wasser 1 Krug Wein gemacht. </a:t>
            </a:r>
            <a:br/>
            <a:br/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3. Wie viel Wasser wird zur Herstellung eines Liters Wein benötigt? (Weintrauben werden in Italien angebaut)</a:t>
            </a:r>
            <a:br/>
            <a:br/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CustomShape 3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4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5"/>
          <p:cNvSpPr/>
          <p:nvPr/>
        </p:nvSpPr>
        <p:spPr>
          <a:xfrm>
            <a:off x="1019520" y="5342400"/>
            <a:ext cx="17280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</a:t>
            </a:r>
            <a:r>
              <a:rPr b="1" lang="de-DE" sz="24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834</a:t>
            </a:r>
            <a:r>
              <a:rPr b="1" lang="de-DE" sz="24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Liter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89" name="CustomShape 6"/>
          <p:cNvSpPr/>
          <p:nvPr/>
        </p:nvSpPr>
        <p:spPr>
          <a:xfrm>
            <a:off x="1137960" y="3660120"/>
            <a:ext cx="213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a)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332  Liter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90" name="CustomShape 7"/>
          <p:cNvSpPr/>
          <p:nvPr/>
        </p:nvSpPr>
        <p:spPr>
          <a:xfrm>
            <a:off x="5672520" y="3660120"/>
            <a:ext cx="1950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b) </a:t>
            </a: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578 Liter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91" name="CustomShape 8"/>
          <p:cNvSpPr/>
          <p:nvPr/>
        </p:nvSpPr>
        <p:spPr>
          <a:xfrm>
            <a:off x="5249160" y="499572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2" name="CustomShape 9"/>
          <p:cNvSpPr/>
          <p:nvPr/>
        </p:nvSpPr>
        <p:spPr>
          <a:xfrm>
            <a:off x="5676480" y="5341320"/>
            <a:ext cx="1872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1025 Liter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488880" y="1052640"/>
            <a:ext cx="849672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de-DE" sz="2800" spc="-1" strike="noStrike">
                <a:solidFill>
                  <a:srgbClr val="000000"/>
                </a:solidFill>
                <a:latin typeface="Calibri"/>
              </a:rPr>
              <a:t>Jesus hat aus 1 Krug Wasser 1 Krug Wein gemacht. </a:t>
            </a:r>
            <a:br/>
            <a:br/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3. Wie viel Wasser wird zur Herstellung eines Liters Wein benötigt? (Weintrauben werden in Italien angebaut)</a:t>
            </a:r>
            <a:br/>
            <a:br/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4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5" name="CustomShape 3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6" name="CustomShape 4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CustomShape 5"/>
          <p:cNvSpPr/>
          <p:nvPr/>
        </p:nvSpPr>
        <p:spPr>
          <a:xfrm>
            <a:off x="1127880" y="5233680"/>
            <a:ext cx="172800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ff0000"/>
                </a:solidFill>
                <a:latin typeface="Calibri"/>
              </a:rPr>
              <a:t>c)</a:t>
            </a:r>
            <a:r>
              <a:rPr b="1" lang="de-DE" sz="32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de-DE" sz="2400" spc="-1" strike="noStrike">
                <a:solidFill>
                  <a:srgbClr val="ff0000"/>
                </a:solidFill>
                <a:latin typeface="Calibri"/>
              </a:rPr>
              <a:t>834</a:t>
            </a:r>
            <a:r>
              <a:rPr b="1" lang="de-DE" sz="32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de-DE" sz="2400" spc="-1" strike="noStrike">
                <a:solidFill>
                  <a:srgbClr val="ff0000"/>
                </a:solidFill>
                <a:latin typeface="Calibri"/>
              </a:rPr>
              <a:t>Liter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398" name="CustomShape 6"/>
          <p:cNvSpPr/>
          <p:nvPr/>
        </p:nvSpPr>
        <p:spPr>
          <a:xfrm>
            <a:off x="1137960" y="3660120"/>
            <a:ext cx="2137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332  Liter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99" name="CustomShape 7"/>
          <p:cNvSpPr/>
          <p:nvPr/>
        </p:nvSpPr>
        <p:spPr>
          <a:xfrm>
            <a:off x="5672520" y="3660120"/>
            <a:ext cx="1950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578 Liter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400" name="CustomShape 8"/>
          <p:cNvSpPr/>
          <p:nvPr/>
        </p:nvSpPr>
        <p:spPr>
          <a:xfrm>
            <a:off x="5249160" y="499572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1" name="CustomShape 9"/>
          <p:cNvSpPr/>
          <p:nvPr/>
        </p:nvSpPr>
        <p:spPr>
          <a:xfrm>
            <a:off x="5676480" y="5341320"/>
            <a:ext cx="1872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1025 Liter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402" name="Picture 2" descr=""/>
          <p:cNvPicPr/>
          <p:nvPr/>
        </p:nvPicPr>
        <p:blipFill>
          <a:blip r:embed="rId1"/>
          <a:stretch/>
        </p:blipFill>
        <p:spPr>
          <a:xfrm>
            <a:off x="3636000" y="2377080"/>
            <a:ext cx="1902240" cy="285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488880" y="1052640"/>
            <a:ext cx="849672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4. In welcher Reihenfolge sollten Konsumentscheidungen getroffen werden?</a:t>
            </a:r>
            <a:br/>
            <a:br/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4" name="CustomShape 2"/>
          <p:cNvSpPr/>
          <p:nvPr/>
        </p:nvSpPr>
        <p:spPr>
          <a:xfrm>
            <a:off x="598320" y="3285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3"/>
          <p:cNvSpPr/>
          <p:nvPr/>
        </p:nvSpPr>
        <p:spPr>
          <a:xfrm>
            <a:off x="588240" y="452412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4"/>
          <p:cNvSpPr/>
          <p:nvPr/>
        </p:nvSpPr>
        <p:spPr>
          <a:xfrm>
            <a:off x="5135400" y="38498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CustomShape 5"/>
          <p:cNvSpPr/>
          <p:nvPr/>
        </p:nvSpPr>
        <p:spPr>
          <a:xfrm>
            <a:off x="1052640" y="4858200"/>
            <a:ext cx="1728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e) Leihe aus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408" name="CustomShape 6"/>
          <p:cNvSpPr/>
          <p:nvPr/>
        </p:nvSpPr>
        <p:spPr>
          <a:xfrm>
            <a:off x="5542560" y="4155120"/>
            <a:ext cx="1950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Tausche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409" name="CustomShape 7"/>
          <p:cNvSpPr/>
          <p:nvPr/>
        </p:nvSpPr>
        <p:spPr>
          <a:xfrm>
            <a:off x="5162040" y="52448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CustomShape 8"/>
          <p:cNvSpPr/>
          <p:nvPr/>
        </p:nvSpPr>
        <p:spPr>
          <a:xfrm>
            <a:off x="5676480" y="5526000"/>
            <a:ext cx="18720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f) Kaufe neu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411" name="CustomShape 9"/>
          <p:cNvSpPr/>
          <p:nvPr/>
        </p:nvSpPr>
        <p:spPr>
          <a:xfrm>
            <a:off x="588240" y="573336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2" name="CustomShape 10"/>
          <p:cNvSpPr/>
          <p:nvPr/>
        </p:nvSpPr>
        <p:spPr>
          <a:xfrm>
            <a:off x="5096880" y="25488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3" name="CustomShape 11"/>
          <p:cNvSpPr/>
          <p:nvPr/>
        </p:nvSpPr>
        <p:spPr>
          <a:xfrm>
            <a:off x="588240" y="2061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4" name="CustomShape 12"/>
          <p:cNvSpPr/>
          <p:nvPr/>
        </p:nvSpPr>
        <p:spPr>
          <a:xfrm>
            <a:off x="1036800" y="2461680"/>
            <a:ext cx="2568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Nutze, was du hast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415" name="CustomShape 13"/>
          <p:cNvSpPr/>
          <p:nvPr/>
        </p:nvSpPr>
        <p:spPr>
          <a:xfrm>
            <a:off x="5520240" y="2896200"/>
            <a:ext cx="2184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Mach selber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416" name="CustomShape 14"/>
          <p:cNvSpPr/>
          <p:nvPr/>
        </p:nvSpPr>
        <p:spPr>
          <a:xfrm>
            <a:off x="917280" y="3556800"/>
            <a:ext cx="2574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Repariere, was du hast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417" name="CustomShape 15"/>
          <p:cNvSpPr/>
          <p:nvPr/>
        </p:nvSpPr>
        <p:spPr>
          <a:xfrm>
            <a:off x="1131120" y="6052680"/>
            <a:ext cx="2144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g) Kaufe gebraucht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21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In welcher Reihenfolge sollten Konsumentscheidungen getroffen werden?</a:t>
            </a:r>
            <a:br/>
            <a:br/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19" name="Picture 2" descr=""/>
          <p:cNvPicPr/>
          <p:nvPr/>
        </p:nvPicPr>
        <p:blipFill>
          <a:blip r:embed="rId1"/>
          <a:stretch/>
        </p:blipFill>
        <p:spPr>
          <a:xfrm>
            <a:off x="2411640" y="2021040"/>
            <a:ext cx="3891600" cy="385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467640" y="1845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22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5. Wie viel Prozent der Lebensmittel in deutschen Supermärkten haben bereits mehr als 100km Transportweg zurückgelegt?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21" name="Picture 2" descr=""/>
          <p:cNvPicPr/>
          <p:nvPr/>
        </p:nvPicPr>
        <p:blipFill>
          <a:blip r:embed="rId1"/>
          <a:stretch/>
        </p:blipFill>
        <p:spPr>
          <a:xfrm>
            <a:off x="6084000" y="3501000"/>
            <a:ext cx="2448000" cy="367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395640" y="1052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3600" spc="-1" strike="noStrike">
                <a:solidFill>
                  <a:srgbClr val="000000"/>
                </a:solidFill>
                <a:latin typeface="Calibri"/>
              </a:rPr>
              <a:t>5. Wie viel Prozent der Lebensmittel in deutschen Supermärkten haben bereits mehr als 100km Transportweg zurückgelegt?</a:t>
            </a:r>
            <a:endParaRPr b="0" lang="de-DE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3" name="CustomShape 2"/>
          <p:cNvSpPr/>
          <p:nvPr/>
        </p:nvSpPr>
        <p:spPr>
          <a:xfrm>
            <a:off x="2483640" y="3645000"/>
            <a:ext cx="4896360" cy="18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de-DE" sz="11500" spc="-1" strike="noStrike">
                <a:solidFill>
                  <a:srgbClr val="000000"/>
                </a:solidFill>
                <a:latin typeface="Calibri"/>
              </a:rPr>
              <a:t>96 %</a:t>
            </a:r>
            <a:endParaRPr b="0" lang="de-DE" sz="1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11200" y="1268640"/>
            <a:ext cx="65523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1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1. Wie viele der weltweit produzierten Lebensmittel werden weggeworfen?</a:t>
            </a:r>
            <a:br/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539640" y="3645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978840" y="3977640"/>
            <a:ext cx="15220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Ein Zehntel 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598320" y="537336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5"/>
          <p:cNvSpPr/>
          <p:nvPr/>
        </p:nvSpPr>
        <p:spPr>
          <a:xfrm>
            <a:off x="5123880" y="533772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6"/>
          <p:cNvSpPr/>
          <p:nvPr/>
        </p:nvSpPr>
        <p:spPr>
          <a:xfrm>
            <a:off x="5068800" y="3645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7"/>
          <p:cNvSpPr/>
          <p:nvPr/>
        </p:nvSpPr>
        <p:spPr>
          <a:xfrm>
            <a:off x="5729760" y="3964320"/>
            <a:ext cx="13712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Ein Achtel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04" name="CustomShape 8"/>
          <p:cNvSpPr/>
          <p:nvPr/>
        </p:nvSpPr>
        <p:spPr>
          <a:xfrm>
            <a:off x="904320" y="5657040"/>
            <a:ext cx="1378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Ein Viertel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05" name="CustomShape 9"/>
          <p:cNvSpPr/>
          <p:nvPr/>
        </p:nvSpPr>
        <p:spPr>
          <a:xfrm>
            <a:off x="5844600" y="5657040"/>
            <a:ext cx="176292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ff0000"/>
                </a:solidFill>
                <a:latin typeface="Calibri"/>
              </a:rPr>
              <a:t>d) Ein Drittel</a:t>
            </a:r>
            <a:endParaRPr b="0" lang="de-DE" sz="2400" spc="-1" strike="noStrike">
              <a:latin typeface="Arial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7956360" y="260640"/>
            <a:ext cx="1152000" cy="173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Auswertung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0" lang="de-DE" sz="3200" spc="-1" strike="noStrike">
                <a:solidFill>
                  <a:srgbClr val="000000"/>
                </a:solidFill>
                <a:latin typeface="Calibri"/>
              </a:rPr>
              <a:t>Zählt alle Punkte zusammen</a:t>
            </a:r>
            <a:endParaRPr b="0" lang="de-DE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67640" y="83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22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2. Bringt in die richtige Reihenfolge:</a:t>
            </a:r>
            <a:br/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Welche Lebensmittel sind in ihrer Herstellung am umweltschädlichsten?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539640" y="3645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3"/>
          <p:cNvSpPr/>
          <p:nvPr/>
        </p:nvSpPr>
        <p:spPr>
          <a:xfrm>
            <a:off x="986400" y="3933000"/>
            <a:ext cx="14720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</a:rPr>
              <a:t>a) Butter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598320" y="537336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1" name="CustomShape 5"/>
          <p:cNvSpPr/>
          <p:nvPr/>
        </p:nvSpPr>
        <p:spPr>
          <a:xfrm>
            <a:off x="5123880" y="533772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6"/>
          <p:cNvSpPr/>
          <p:nvPr/>
        </p:nvSpPr>
        <p:spPr>
          <a:xfrm>
            <a:off x="5068800" y="3645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7"/>
          <p:cNvSpPr/>
          <p:nvPr/>
        </p:nvSpPr>
        <p:spPr>
          <a:xfrm>
            <a:off x="5522040" y="3933000"/>
            <a:ext cx="217440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</a:rPr>
              <a:t>b) Rindfleisch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114" name="CustomShape 8"/>
          <p:cNvSpPr/>
          <p:nvPr/>
        </p:nvSpPr>
        <p:spPr>
          <a:xfrm>
            <a:off x="913320" y="5569920"/>
            <a:ext cx="22017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</a:rPr>
              <a:t>c) Schokolade</a:t>
            </a:r>
            <a:endParaRPr b="0" lang="de-DE" sz="2800" spc="-1" strike="noStrike">
              <a:latin typeface="Arial"/>
            </a:endParaRPr>
          </a:p>
        </p:txBody>
      </p:sp>
      <p:sp>
        <p:nvSpPr>
          <p:cNvPr id="115" name="CustomShape 9"/>
          <p:cNvSpPr/>
          <p:nvPr/>
        </p:nvSpPr>
        <p:spPr>
          <a:xfrm>
            <a:off x="5175720" y="5551920"/>
            <a:ext cx="29059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Calibri"/>
              </a:rPr>
              <a:t>d) Schweinefleisch</a:t>
            </a:r>
            <a:endParaRPr b="0" lang="de-DE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67640" y="83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22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2. Bringt in die richtige Reihenfolge:</a:t>
            </a:r>
            <a:br/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Welche Lebensmittel sind in ihrer Herstellung am umweltschädlichsten?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786960" y="2637000"/>
            <a:ext cx="3024000" cy="863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8" name="CustomShape 3"/>
          <p:cNvSpPr/>
          <p:nvPr/>
        </p:nvSpPr>
        <p:spPr>
          <a:xfrm>
            <a:off x="1599840" y="2884320"/>
            <a:ext cx="1011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Butter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786960" y="4470120"/>
            <a:ext cx="3024000" cy="68688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5"/>
          <p:cNvSpPr/>
          <p:nvPr/>
        </p:nvSpPr>
        <p:spPr>
          <a:xfrm>
            <a:off x="807840" y="5337720"/>
            <a:ext cx="3024000" cy="75528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6"/>
          <p:cNvSpPr/>
          <p:nvPr/>
        </p:nvSpPr>
        <p:spPr>
          <a:xfrm>
            <a:off x="786960" y="3628440"/>
            <a:ext cx="3024000" cy="68832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7"/>
          <p:cNvSpPr/>
          <p:nvPr/>
        </p:nvSpPr>
        <p:spPr>
          <a:xfrm>
            <a:off x="1483200" y="3787920"/>
            <a:ext cx="14626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Rindfleisch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23" name="CustomShape 8"/>
          <p:cNvSpPr/>
          <p:nvPr/>
        </p:nvSpPr>
        <p:spPr>
          <a:xfrm>
            <a:off x="1363680" y="4628880"/>
            <a:ext cx="1484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c) Schokolade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24" name="CustomShape 9"/>
          <p:cNvSpPr/>
          <p:nvPr/>
        </p:nvSpPr>
        <p:spPr>
          <a:xfrm>
            <a:off x="1247040" y="5530680"/>
            <a:ext cx="19353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Schweinefleisch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125" name="Picture 2" descr=""/>
          <p:cNvPicPr/>
          <p:nvPr/>
        </p:nvPicPr>
        <p:blipFill>
          <a:blip r:embed="rId1"/>
          <a:stretch/>
        </p:blipFill>
        <p:spPr>
          <a:xfrm>
            <a:off x="4068000" y="2451240"/>
            <a:ext cx="1872000" cy="222840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3" descr=""/>
          <p:cNvPicPr/>
          <p:nvPr/>
        </p:nvPicPr>
        <p:blipFill>
          <a:blip r:embed="rId2"/>
          <a:stretch/>
        </p:blipFill>
        <p:spPr>
          <a:xfrm>
            <a:off x="7236360" y="4567680"/>
            <a:ext cx="1359360" cy="203940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4" descr=""/>
          <p:cNvPicPr/>
          <p:nvPr/>
        </p:nvPicPr>
        <p:blipFill>
          <a:blip r:embed="rId3"/>
          <a:stretch/>
        </p:blipFill>
        <p:spPr>
          <a:xfrm>
            <a:off x="6516360" y="2740320"/>
            <a:ext cx="2277000" cy="152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395640" y="83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9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3. Wie hoch ist der Anteil an Recyclingglas in einer handelsüblichen Glasflasche?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3"/>
          <p:cNvSpPr/>
          <p:nvPr/>
        </p:nvSpPr>
        <p:spPr>
          <a:xfrm>
            <a:off x="1411200" y="3636360"/>
            <a:ext cx="13089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latin typeface="Calibri"/>
              </a:rPr>
              <a:t>a) 10%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CustomShape 5"/>
          <p:cNvSpPr/>
          <p:nvPr/>
        </p:nvSpPr>
        <p:spPr>
          <a:xfrm>
            <a:off x="5148000" y="5013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6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CustomShape 7"/>
          <p:cNvSpPr/>
          <p:nvPr/>
        </p:nvSpPr>
        <p:spPr>
          <a:xfrm>
            <a:off x="6017040" y="3636360"/>
            <a:ext cx="13255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latin typeface="Calibri"/>
              </a:rPr>
              <a:t>b) 30%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35" name="CustomShape 8"/>
          <p:cNvSpPr/>
          <p:nvPr/>
        </p:nvSpPr>
        <p:spPr>
          <a:xfrm>
            <a:off x="1339200" y="5260680"/>
            <a:ext cx="12783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latin typeface="Calibri"/>
              </a:rPr>
              <a:t>c) 60%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136" name="CustomShape 9"/>
          <p:cNvSpPr/>
          <p:nvPr/>
        </p:nvSpPr>
        <p:spPr>
          <a:xfrm>
            <a:off x="5848560" y="5260680"/>
            <a:ext cx="132552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000000"/>
                </a:solidFill>
                <a:latin typeface="Calibri"/>
              </a:rPr>
              <a:t>d) 80%</a:t>
            </a:r>
            <a:endParaRPr b="0" lang="de-DE" sz="3200" spc="-1" strike="noStrike">
              <a:latin typeface="Arial"/>
            </a:endParaRPr>
          </a:p>
        </p:txBody>
      </p:sp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 flipH="1" rot="20329800">
            <a:off x="7585560" y="1690560"/>
            <a:ext cx="1148400" cy="172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95640" y="83664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9000"/>
          </a:bodyPr>
          <a:p>
            <a:pPr algn="ctr">
              <a:lnSpc>
                <a:spcPct val="100000"/>
              </a:lnSpc>
            </a:pPr>
            <a:r>
              <a:rPr b="0" lang="de-DE" sz="4400" spc="-1" strike="noStrike">
                <a:solidFill>
                  <a:srgbClr val="000000"/>
                </a:solidFill>
                <a:latin typeface="Calibri"/>
              </a:rPr>
              <a:t>3. Wie hoch ist der Anteil an Recyclingglas in einer handelsüblichen Glasflasche?</a:t>
            </a:r>
            <a:endParaRPr b="0" lang="de-DE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3964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1629360" y="3658320"/>
            <a:ext cx="815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a) 10%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565560" y="500004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CustomShape 5"/>
          <p:cNvSpPr/>
          <p:nvPr/>
        </p:nvSpPr>
        <p:spPr>
          <a:xfrm>
            <a:off x="5135400" y="50184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CustomShape 6"/>
          <p:cNvSpPr/>
          <p:nvPr/>
        </p:nvSpPr>
        <p:spPr>
          <a:xfrm>
            <a:off x="5096880" y="3339000"/>
            <a:ext cx="3024000" cy="100764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7"/>
          <p:cNvSpPr/>
          <p:nvPr/>
        </p:nvSpPr>
        <p:spPr>
          <a:xfrm>
            <a:off x="6235200" y="3658320"/>
            <a:ext cx="824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b) 30%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45" name="CustomShape 8"/>
          <p:cNvSpPr/>
          <p:nvPr/>
        </p:nvSpPr>
        <p:spPr>
          <a:xfrm>
            <a:off x="1712880" y="5337720"/>
            <a:ext cx="10026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2400" spc="-1" strike="noStrike">
                <a:solidFill>
                  <a:srgbClr val="ff0000"/>
                </a:solidFill>
                <a:latin typeface="Calibri"/>
              </a:rPr>
              <a:t>c) 60%</a:t>
            </a:r>
            <a:endParaRPr b="0" lang="de-DE" sz="2400" spc="-1" strike="noStrike">
              <a:latin typeface="Arial"/>
            </a:endParaRPr>
          </a:p>
        </p:txBody>
      </p:sp>
      <p:sp>
        <p:nvSpPr>
          <p:cNvPr id="146" name="CustomShape 9"/>
          <p:cNvSpPr/>
          <p:nvPr/>
        </p:nvSpPr>
        <p:spPr>
          <a:xfrm>
            <a:off x="6222240" y="5337720"/>
            <a:ext cx="824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000000"/>
                </a:solidFill>
                <a:latin typeface="Calibri"/>
              </a:rPr>
              <a:t>d) 80%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LibreOffice/7.0.3.1$Windows_X86_64 LibreOffice_project/d7547858d014d4cf69878db179d326fc3483e082</Application>
  <Words>1159</Words>
  <Paragraphs>197</Paragraphs>
  <Company>Bischöfliches Jugendamt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2022-04-13T07:04:27Z</dcterms:created>
  <dc:creator>Monika Maurus</dc:creator>
  <dc:description/>
  <dc:language>de-DE</dc:language>
  <cp:lastModifiedBy>Monika Maurus</cp:lastModifiedBy>
  <dcterms:modified xsi:type="dcterms:W3CDTF">2022-05-16T05:55:14Z</dcterms:modified>
  <cp:revision>29</cp:revision>
  <dc:subject/>
  <dc:title>Pubquiz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Bischöfliches Jugendamt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50</vt:i4>
  </property>
</Properties>
</file>